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5"/>
  </p:notesMasterIdLst>
  <p:sldIdLst>
    <p:sldId id="314" r:id="rId5"/>
    <p:sldId id="323" r:id="rId6"/>
    <p:sldId id="308" r:id="rId7"/>
    <p:sldId id="315" r:id="rId8"/>
    <p:sldId id="316" r:id="rId9"/>
    <p:sldId id="317" r:id="rId10"/>
    <p:sldId id="318" r:id="rId11"/>
    <p:sldId id="321" r:id="rId12"/>
    <p:sldId id="319" r:id="rId13"/>
    <p:sldId id="322" r:id="rId14"/>
    <p:sldId id="320" r:id="rId15"/>
    <p:sldId id="324" r:id="rId16"/>
    <p:sldId id="294" r:id="rId17"/>
    <p:sldId id="295" r:id="rId18"/>
    <p:sldId id="310" r:id="rId19"/>
    <p:sldId id="303" r:id="rId20"/>
    <p:sldId id="304" r:id="rId21"/>
    <p:sldId id="305" r:id="rId22"/>
    <p:sldId id="311"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06176" y="997014"/>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96486"/>
            <a:ext cx="10699457" cy="4190039"/>
          </a:xfrm>
        </p:spPr>
        <p:txBody>
          <a:bodyPr>
            <a:normAutofit fontScale="92500" lnSpcReduction="20000"/>
          </a:bodyPr>
          <a:lstStyle/>
          <a:p>
            <a:r>
              <a:rPr lang="en-US" dirty="0"/>
              <a:t>From a data pre-processing point of view we use the AST feature extractor from the class </a:t>
            </a:r>
            <a:r>
              <a:rPr lang="en-US" dirty="0" err="1"/>
              <a:t>ASTFeatureExtractor</a:t>
            </a:r>
            <a:r>
              <a:rPr lang="en-US" dirty="0"/>
              <a:t>. </a:t>
            </a:r>
          </a:p>
          <a:p>
            <a:r>
              <a:rPr lang="en-US" dirty="0"/>
              <a:t>Given an audio loaded by </a:t>
            </a:r>
            <a:r>
              <a:rPr lang="en-US" dirty="0" err="1"/>
              <a:t>librosa</a:t>
            </a:r>
            <a:r>
              <a:rPr lang="en-US" dirty="0"/>
              <a:t> we perform audio data augmentation, using the following transformations:</a:t>
            </a:r>
          </a:p>
          <a:p>
            <a:pPr marL="342900" indent="-342900">
              <a:buFont typeface="Arial" panose="020B0604020202020204" pitchFamily="34" charset="0"/>
              <a:buChar char="•"/>
            </a:pPr>
            <a:r>
              <a:rPr lang="en-US" dirty="0"/>
              <a:t>Shift time : </a:t>
            </a:r>
            <a:r>
              <a:rPr lang="en-US" dirty="0" err="1"/>
              <a:t>Tecnique</a:t>
            </a:r>
            <a:r>
              <a:rPr lang="en-US" dirty="0"/>
              <a:t> which creates new version of the audio, shifting the time. It helps avoiding overfitting thanks to the variation of the data. Moreover it helps handling delays and advances during inference phase.</a:t>
            </a:r>
            <a:endParaRPr lang="en-US" sz="1400" b="1" dirty="0"/>
          </a:p>
          <a:p>
            <a:pPr lvl="1" indent="0">
              <a:buNone/>
            </a:pPr>
            <a:r>
              <a:rPr lang="en-US" sz="1200" b="1" dirty="0"/>
              <a:t>	</a:t>
            </a:r>
            <a:r>
              <a:rPr lang="en-US" sz="1900" b="1" dirty="0"/>
              <a:t>shift = </a:t>
            </a:r>
            <a:r>
              <a:rPr lang="en-US" sz="1900" b="1" dirty="0" err="1"/>
              <a:t>np.random.randint</a:t>
            </a:r>
            <a:r>
              <a:rPr lang="en-US" sz="1900" b="1" dirty="0"/>
              <a:t>(</a:t>
            </a:r>
            <a:r>
              <a:rPr lang="en-US" sz="1900" b="1" dirty="0" err="1"/>
              <a:t>len</a:t>
            </a:r>
            <a:r>
              <a:rPr lang="en-US" sz="1900" b="1" dirty="0"/>
              <a:t>(audio) * 0.2</a:t>
            </a:r>
          </a:p>
          <a:p>
            <a:r>
              <a:rPr lang="en-US" sz="1900" b="1" dirty="0"/>
              <a:t>	audio = </a:t>
            </a:r>
            <a:r>
              <a:rPr lang="en-US" sz="1900" b="1" dirty="0" err="1"/>
              <a:t>np.roll</a:t>
            </a:r>
            <a:r>
              <a:rPr lang="en-US" sz="1900" b="1" dirty="0"/>
              <a:t>(audio, shift)</a:t>
            </a:r>
          </a:p>
          <a:p>
            <a:pPr marL="342900" indent="-342900">
              <a:buFont typeface="Arial" panose="020B0604020202020204" pitchFamily="34" charset="0"/>
              <a:buChar char="•"/>
            </a:pPr>
            <a:r>
              <a:rPr lang="en-US" dirty="0"/>
              <a:t>Amplification: Amplify the audio to capture better sound with low amplitude.</a:t>
            </a:r>
          </a:p>
          <a:p>
            <a:r>
              <a:rPr lang="en-US" sz="1800" b="1" dirty="0"/>
              <a:t>	</a:t>
            </a:r>
            <a:r>
              <a:rPr lang="en-US" sz="1800" b="1" dirty="0" err="1"/>
              <a:t>ampl</a:t>
            </a:r>
            <a:r>
              <a:rPr lang="en-US" sz="1800" b="1" dirty="0"/>
              <a:t> = 2.0</a:t>
            </a:r>
          </a:p>
          <a:p>
            <a:r>
              <a:rPr lang="en-US" sz="1800" b="1" dirty="0"/>
              <a:t>	audio = audio * </a:t>
            </a:r>
            <a:r>
              <a:rPr lang="en-US" sz="1800" b="1" dirty="0" err="1"/>
              <a:t>ampl</a:t>
            </a:r>
            <a:endParaRPr lang="en-US" sz="18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Fine-Tuning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The task needs a fine-tune on TUT 17 dataset. This is done using the pre-trained network and adding to it our classification layer. Then during training we do what’s called freezing. Freezing means keep the already pre-trained parameters of AST (pre-trained on </a:t>
            </a:r>
            <a:r>
              <a:rPr lang="en-US" dirty="0" err="1"/>
              <a:t>AudioSet</a:t>
            </a:r>
            <a:r>
              <a:rPr lang="en-US" dirty="0"/>
              <a:t> dataset) and then train only the parameters of the linear layer, the one which will be tuned on our specific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Prompt-Tuning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pPr marL="342900" indent="-342900">
              <a:buFont typeface="Arial" panose="020B0604020202020204" pitchFamily="34" charset="0"/>
              <a:buChar char="•"/>
            </a:pPr>
            <a:r>
              <a:rPr lang="en-US" dirty="0"/>
              <a:t>Other than fine-tuning, even if not requested, we decided to do the prompt tuning of model. The prompt tuning uses an additional set of parameters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108243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14</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16</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trying to have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2563187"/>
            <a:ext cx="10699457" cy="3610814"/>
          </a:xfrm>
        </p:spPr>
        <p:txBody>
          <a:bodyPr>
            <a:normAutofit/>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83974" y="1087515"/>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667000"/>
            <a:ext cx="10699457" cy="3276599"/>
          </a:xfrm>
        </p:spPr>
        <p:txBody>
          <a:bodyPr>
            <a:normAutofit fontScale="85000" lnSpcReduction="20000"/>
          </a:bodyPr>
          <a:lstStyle/>
          <a:p>
            <a:r>
              <a:rPr lang="en-US" dirty="0"/>
              <a:t>The dataset used by our model is TUT 17.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20000"/>
          </a:bodyPr>
          <a:lstStyle/>
          <a:p>
            <a:endParaRPr lang="en-US" dirty="0"/>
          </a:p>
          <a:p>
            <a:pPr marL="342900" indent="-342900">
              <a:buFont typeface="Arial" panose="020B0604020202020204" pitchFamily="34" charset="0"/>
              <a:buChar char="•"/>
            </a:pPr>
            <a:r>
              <a:rPr lang="en-US" dirty="0"/>
              <a:t>Given the spectrogram input, firstly it is given to a linear projection layer where features extracted from the spectrogram are turned into a higher dimensional space. </a:t>
            </a:r>
          </a:p>
          <a:p>
            <a:pPr marL="342900" indent="-342900">
              <a:buFont typeface="Arial" panose="020B0604020202020204" pitchFamily="34" charset="0"/>
              <a:buChar char="•"/>
            </a:pPr>
            <a:r>
              <a:rPr lang="en-US" dirty="0"/>
              <a:t>Then the input is passed on a positional encoding layer so that AST does a positional encoding of the spectrograms, so that it knows the position of the various features in the spectrogram.</a:t>
            </a:r>
          </a:p>
          <a:p>
            <a:pPr marL="342900" indent="-342900">
              <a:buFont typeface="Arial" panose="020B0604020202020204" pitchFamily="34" charset="0"/>
              <a:buChar char="•"/>
            </a:pPr>
            <a:r>
              <a:rPr lang="en-US" dirty="0"/>
              <a:t>Lastly the encoder, key component of a transformer model thanks to the attention mechanism, captures the different relationships between various part of the spectrogram. At the top of the architecture it’s used a classification layer for the classification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1560010"/>
            <a:ext cx="10699457" cy="1868990"/>
          </a:xfrm>
        </p:spPr>
        <p:txBody>
          <a:bodyPr>
            <a:normAutofit/>
          </a:bodyPr>
          <a:lstStyle/>
          <a:p>
            <a:pPr marL="342900" indent="-342900">
              <a:buFont typeface="Arial" panose="020B0604020202020204" pitchFamily="34" charset="0"/>
              <a:buChar char="•"/>
            </a:pPr>
            <a:r>
              <a:rPr lang="en-US" b="0" dirty="0" err="1">
                <a:solidFill>
                  <a:srgbClr val="9CDCFE"/>
                </a:solidFill>
                <a:effectLst/>
                <a:latin typeface="Consolas" panose="020B0609020204030204" pitchFamily="49" charset="0"/>
              </a:rPr>
              <a:t>feature_extractor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AutoFeatureExtractor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from_pretrained</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"MIT/ast-finetuned-audioset-10-10-0.4593"</a:t>
            </a:r>
            <a:r>
              <a:rPr lang="en-US" b="0" dirty="0">
                <a:solidFill>
                  <a:srgbClr val="CCCCCC"/>
                </a:solidFill>
                <a:effectLst/>
                <a:latin typeface="Consolas" panose="020B0609020204030204" pitchFamily="49" charset="0"/>
              </a:rPr>
              <a:t>)</a:t>
            </a:r>
          </a:p>
          <a:p>
            <a:pPr marL="342900" indent="-342900">
              <a:buFont typeface="Arial" panose="020B0604020202020204" pitchFamily="34" charset="0"/>
              <a:buChar char="•"/>
            </a:pPr>
            <a:r>
              <a:rPr lang="it-IT" b="0" dirty="0" err="1">
                <a:solidFill>
                  <a:srgbClr val="9CDCFE"/>
                </a:solidFill>
                <a:effectLst/>
                <a:latin typeface="Consolas" panose="020B0609020204030204" pitchFamily="49" charset="0"/>
              </a:rPr>
              <a:t>ast_huggingface</a:t>
            </a:r>
            <a:r>
              <a:rPr lang="it-IT" b="0" dirty="0">
                <a:solidFill>
                  <a:srgbClr val="CCCCCC"/>
                </a:solidFill>
                <a:effectLst/>
                <a:latin typeface="Consolas" panose="020B0609020204030204" pitchFamily="49" charset="0"/>
              </a:rPr>
              <a:t> </a:t>
            </a:r>
            <a:r>
              <a:rPr lang="it-IT" b="0" dirty="0">
                <a:solidFill>
                  <a:srgbClr val="D4D4D4"/>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err="1">
                <a:solidFill>
                  <a:srgbClr val="4EC9B0"/>
                </a:solidFill>
                <a:effectLst/>
                <a:latin typeface="Consolas" panose="020B0609020204030204" pitchFamily="49" charset="0"/>
              </a:rPr>
              <a:t>ASTForAudioClassification</a:t>
            </a:r>
            <a:r>
              <a:rPr lang="it-IT" b="0" dirty="0" err="1">
                <a:solidFill>
                  <a:srgbClr val="CCCCCC"/>
                </a:solidFill>
                <a:effectLst/>
                <a:latin typeface="Consolas" panose="020B0609020204030204" pitchFamily="49" charset="0"/>
              </a:rPr>
              <a:t>.</a:t>
            </a:r>
            <a:r>
              <a:rPr lang="it-IT" b="0" dirty="0" err="1">
                <a:solidFill>
                  <a:srgbClr val="DCDCAA"/>
                </a:solidFill>
                <a:effectLst/>
                <a:latin typeface="Consolas" panose="020B0609020204030204" pitchFamily="49" charset="0"/>
              </a:rPr>
              <a:t>from_pretrained</a:t>
            </a:r>
            <a:r>
              <a:rPr lang="it-IT" b="0" dirty="0">
                <a:solidFill>
                  <a:srgbClr val="CCCCCC"/>
                </a:solidFill>
                <a:effectLst/>
                <a:latin typeface="Consolas" panose="020B0609020204030204" pitchFamily="49" charset="0"/>
              </a:rPr>
              <a:t>(</a:t>
            </a:r>
            <a:r>
              <a:rPr lang="it-IT" b="0" dirty="0">
                <a:solidFill>
                  <a:srgbClr val="CE9178"/>
                </a:solidFill>
                <a:effectLst/>
                <a:latin typeface="Consolas" panose="020B0609020204030204" pitchFamily="49" charset="0"/>
              </a:rPr>
              <a:t>"MIT/ast-finetuned-audioset-10-10-0.4593"</a:t>
            </a:r>
            <a:r>
              <a:rPr lang="it-IT" b="0" dirty="0">
                <a:solidFill>
                  <a:srgbClr val="CCCCCC"/>
                </a:solidFill>
                <a:effectLst/>
                <a:latin typeface="Consolas" panose="020B0609020204030204" pitchFamily="49" charset="0"/>
              </a:rPr>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5" name="Immagine 4">
            <a:extLst>
              <a:ext uri="{FF2B5EF4-FFF2-40B4-BE49-F238E27FC236}">
                <a16:creationId xmlns:a16="http://schemas.microsoft.com/office/drawing/2014/main" id="{8AC40F80-14D2-42B4-9EE6-48B25FE938B8}"/>
              </a:ext>
            </a:extLst>
          </p:cNvPr>
          <p:cNvPicPr>
            <a:picLocks noChangeAspect="1"/>
          </p:cNvPicPr>
          <p:nvPr/>
        </p:nvPicPr>
        <p:blipFill>
          <a:blip r:embed="rId3"/>
          <a:stretch>
            <a:fillRect/>
          </a:stretch>
        </p:blipFill>
        <p:spPr>
          <a:xfrm>
            <a:off x="0" y="127000"/>
            <a:ext cx="12192000" cy="6604000"/>
          </a:xfrm>
          <a:prstGeom prst="rect">
            <a:avLst/>
          </a:prstGeom>
        </p:spPr>
      </p:pic>
      <p:pic>
        <p:nvPicPr>
          <p:cNvPr id="7" name="Immagine 6">
            <a:extLst>
              <a:ext uri="{FF2B5EF4-FFF2-40B4-BE49-F238E27FC236}">
                <a16:creationId xmlns:a16="http://schemas.microsoft.com/office/drawing/2014/main" id="{678CD743-79E2-4DFE-9429-1A5446A211DC}"/>
              </a:ext>
            </a:extLst>
          </p:cNvPr>
          <p:cNvPicPr>
            <a:picLocks noChangeAspect="1"/>
          </p:cNvPicPr>
          <p:nvPr/>
        </p:nvPicPr>
        <p:blipFill>
          <a:blip r:embed="rId4"/>
          <a:stretch>
            <a:fillRect/>
          </a:stretch>
        </p:blipFill>
        <p:spPr>
          <a:xfrm>
            <a:off x="0" y="127000"/>
            <a:ext cx="12192000" cy="6604000"/>
          </a:xfrm>
          <a:prstGeom prst="rect">
            <a:avLst/>
          </a:prstGeom>
        </p:spPr>
      </p:pic>
      <p:pic>
        <p:nvPicPr>
          <p:cNvPr id="12" name="Immagine 11">
            <a:extLst>
              <a:ext uri="{FF2B5EF4-FFF2-40B4-BE49-F238E27FC236}">
                <a16:creationId xmlns:a16="http://schemas.microsoft.com/office/drawing/2014/main" id="{1ADBAE4B-D1BB-4E7C-91AB-6DA6DA9DD34B}"/>
              </a:ext>
            </a:extLst>
          </p:cNvPr>
          <p:cNvPicPr>
            <a:picLocks noChangeAspect="1"/>
          </p:cNvPicPr>
          <p:nvPr/>
        </p:nvPicPr>
        <p:blipFill>
          <a:blip r:embed="rId5"/>
          <a:stretch>
            <a:fillRect/>
          </a:stretch>
        </p:blipFill>
        <p:spPr>
          <a:xfrm>
            <a:off x="0" y="127000"/>
            <a:ext cx="12192000" cy="6604000"/>
          </a:xfrm>
          <a:prstGeom prst="rect">
            <a:avLst/>
          </a:prstGeom>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6954</TotalTime>
  <Words>1443</Words>
  <Application>Microsoft Office PowerPoint</Application>
  <PresentationFormat>Widescreen</PresentationFormat>
  <Paragraphs>180</Paragraphs>
  <Slides>20</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Consolas</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Fine-Tuning</vt:lpstr>
      <vt:lpstr>Prompt-Tuning</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66</cp:revision>
  <dcterms:created xsi:type="dcterms:W3CDTF">2023-05-16T15:20:59Z</dcterms:created>
  <dcterms:modified xsi:type="dcterms:W3CDTF">2024-06-28T15:35:20Z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